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CDAC35-7EC3-4FDE-9EB1-61011AD69EC3}" v="152" dt="2024-05-16T06:11:58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25D3-2B1F-9765-9741-C3B0BD15E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4CFCA-1140-A0DA-4FDB-55D58A9EB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C99E9-6B4C-5584-1905-1BDCEDDC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9EF-6225-4445-9960-BBF8970D1997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B8D64-4F76-5A5D-0529-ECEF1AEC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F3750-89E5-0299-23FB-14A13C48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D6EF-C866-4C76-B8AA-F6FFE45F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3D91-31E1-6B82-C500-39A28BFD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3D5A3-E23F-3C7B-1BC5-CA95F83B8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DEAB0-FB22-4F6B-E730-C085148C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9EF-6225-4445-9960-BBF8970D1997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0D33F-556E-0B5C-6197-9B8AB95B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93523-095E-577B-709F-5953A5A2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D6EF-C866-4C76-B8AA-F6FFE45F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C4BBE6-CBF9-ED10-5DA6-924AC0B4C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7D02D-59D5-623B-7C8D-D0809BC09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97D4C-A514-EF93-EBEF-70BA5D07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9EF-6225-4445-9960-BBF8970D1997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55304-2196-9C24-1AD8-D9688371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DA398-6707-1342-E4EC-9F5E0723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D6EF-C866-4C76-B8AA-F6FFE45F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EEFC-3297-EC08-3DCD-4A25EE57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82786-F0E5-C21F-D47E-BCB93841B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E16A3-74D0-BFAF-1D77-7BE45E06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9EF-6225-4445-9960-BBF8970D1997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29BAD-057E-257D-BADF-6B7901C6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C3950-DC36-D7A6-CDE9-1C6A3766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D6EF-C866-4C76-B8AA-F6FFE45F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9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6D3A-C9DA-0194-F3B0-302BAE264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7F729-674D-F9C4-B009-E3CAD9635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08D06-11F0-829C-B16C-6FF73F82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9EF-6225-4445-9960-BBF8970D1997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1A802-D2B4-48E9-4C28-0B29973A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A42C7-215A-397B-4741-FE869D1D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D6EF-C866-4C76-B8AA-F6FFE45F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7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7A2F-55E9-CEB2-E330-43644F8D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B9E0-9E68-A3D8-D2C5-714842D86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29431-4CF1-0AB3-A015-D090AB93C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10804-A891-AA6D-8781-FAABE125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9EF-6225-4445-9960-BBF8970D1997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4DD05-A9C4-44EE-9EDC-E37DF580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32368-ED87-4F7A-72BE-30B57DE3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D6EF-C866-4C76-B8AA-F6FFE45F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5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4BDD-E650-4D8D-5CF6-163190EC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8C138-DDDA-C4E0-62C8-E5CD49AF3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FE721-72B9-4A43-5D1A-0850DF1AB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2A290-744E-4162-8E08-E89F66FBD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B2D20-78AC-0BC6-BD54-16387CC0E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C011A0-10B5-552F-1214-E180210D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9EF-6225-4445-9960-BBF8970D1997}" type="datetimeFigureOut">
              <a:rPr lang="en-US" smtClean="0"/>
              <a:t>5/30/24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A52F25-DC39-A580-FD6C-D0C3FAF8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84203-6A30-BD42-9568-2B565BF1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D6EF-C866-4C76-B8AA-F6FFE45F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7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6338-9A09-99F7-706D-BE988F67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FAF64-24F4-1BBA-F994-3F08454FC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9EF-6225-4445-9960-BBF8970D1997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D3962-8646-A4E3-88E1-86A44E86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D5D9F-2D26-1E4D-3B70-0D76BEC4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D6EF-C866-4C76-B8AA-F6FFE45F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7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6BC3C-9E78-FBFD-023F-FB73673A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9EF-6225-4445-9960-BBF8970D1997}" type="datetimeFigureOut">
              <a:rPr lang="en-US" smtClean="0"/>
              <a:t>5/30/24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2B53B-EA24-274D-5FC1-FF9A7741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0B020-8811-4AB6-4129-6A91CA48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D6EF-C866-4C76-B8AA-F6FFE45F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8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63FB-353C-B8F2-CE81-69D945FDA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4542-5257-8E21-9A15-1AF11929D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62CED-FD72-492B-D448-7D735F80B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5477B-4061-0B07-0B12-6EFCB819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9EF-6225-4445-9960-BBF8970D1997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40BF8-5F4D-35CF-262B-D8331367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D8049-5BD9-03C7-AD58-C0591089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D6EF-C866-4C76-B8AA-F6FFE45F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8D8E-5247-E44F-4069-F3A561093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5B427B-E289-B341-80B7-9B4423A5A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03D31-327D-F505-668A-7B2BF086F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663FF-2640-FCD0-22D8-1981AA1F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9EF-6225-4445-9960-BBF8970D1997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1BCE3-61BE-4349-E57F-7909CA27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4E308-7C64-0640-C058-3BFE2585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D6EF-C866-4C76-B8AA-F6FFE45F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C1783-5067-8DE3-1899-71BCD2B1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361C4-8814-E4FF-53A2-367F275E7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C1B42-AAB6-3106-42C0-E49850BAD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CB69EF-6225-4445-9960-BBF8970D1997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F749-D336-C202-9139-87B13EB54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17E26-FFFC-2BE8-EF57-853CEBB41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DBD6EF-C866-4C76-B8AA-F6FFE45F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6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58B8-DA9B-542C-6767-C914EC3E1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115" y="1176793"/>
            <a:ext cx="9144000" cy="1215691"/>
          </a:xfrm>
        </p:spPr>
        <p:txBody>
          <a:bodyPr anchor="t">
            <a:normAutofit/>
          </a:bodyPr>
          <a:lstStyle/>
          <a:p>
            <a:r>
              <a:rPr lang="en-AU" sz="3100" b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Leveraging NMR for </a:t>
            </a:r>
            <a:r>
              <a:rPr lang="en-AU" sz="3100" b="1" kern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Deformulation</a:t>
            </a:r>
            <a:r>
              <a:rPr lang="en-AU" sz="3100" b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and Durability Assessment of Geosynthetic Materials</a:t>
            </a:r>
            <a:br>
              <a:rPr lang="en-AU" sz="1800" b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AU" sz="1300" b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Dr Frank Bambino and Dr John Scheirs</a:t>
            </a: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4B7B8BC-3FD4-7186-6FF2-536A0360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3" y="44511"/>
            <a:ext cx="2947787" cy="1148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1FB995-A3B3-D318-6A8D-19ED0EFF2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51" y="2229224"/>
            <a:ext cx="7863897" cy="4403294"/>
          </a:xfrm>
          <a:prstGeom prst="rect">
            <a:avLst/>
          </a:prstGeom>
        </p:spPr>
      </p:pic>
      <p:pic>
        <p:nvPicPr>
          <p:cNvPr id="8" name="Picture 7" descr="A blue sign with white letters&#10;&#10;Description automatically generated">
            <a:extLst>
              <a:ext uri="{FF2B5EF4-FFF2-40B4-BE49-F238E27FC236}">
                <a16:creationId xmlns:a16="http://schemas.microsoft.com/office/drawing/2014/main" id="{F978A74A-ECFE-0102-5CC0-7D62821A5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35" y="249227"/>
            <a:ext cx="3250342" cy="7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07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4B7B8BC-3FD4-7186-6FF2-536A0360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3" y="44511"/>
            <a:ext cx="1920673" cy="7485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BE378-317E-8122-E90D-440871D5F4D9}"/>
              </a:ext>
            </a:extLst>
          </p:cNvPr>
          <p:cNvSpPr txBox="1">
            <a:spLocks/>
          </p:cNvSpPr>
          <p:nvPr/>
        </p:nvSpPr>
        <p:spPr>
          <a:xfrm>
            <a:off x="1473976" y="152535"/>
            <a:ext cx="10515600" cy="61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Proton NMR spectrum of Polymer extract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7B5D3F-0F43-539F-42F4-EBD76A02078D}"/>
              </a:ext>
            </a:extLst>
          </p:cNvPr>
          <p:cNvGrpSpPr/>
          <p:nvPr/>
        </p:nvGrpSpPr>
        <p:grpSpPr>
          <a:xfrm>
            <a:off x="367259" y="1038311"/>
            <a:ext cx="10038808" cy="5722436"/>
            <a:chOff x="169209" y="718060"/>
            <a:chExt cx="10038808" cy="57224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5BB4BF-6824-2FA8-3275-AFD0A4B6D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3848" y="748639"/>
              <a:ext cx="8694169" cy="569185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C4E8BC-0EC8-C206-2F6D-243A2F79BE41}"/>
                </a:ext>
              </a:extLst>
            </p:cNvPr>
            <p:cNvSpPr txBox="1"/>
            <p:nvPr/>
          </p:nvSpPr>
          <p:spPr>
            <a:xfrm>
              <a:off x="2755339" y="3023816"/>
              <a:ext cx="1515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Irgafos</a:t>
              </a:r>
              <a:r>
                <a:rPr lang="en-US" sz="1200" dirty="0"/>
                <a:t> 168 (oxidized)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382936-F9A4-BAF5-3E42-7961ABD0BA24}"/>
                </a:ext>
              </a:extLst>
            </p:cNvPr>
            <p:cNvSpPr txBox="1"/>
            <p:nvPr/>
          </p:nvSpPr>
          <p:spPr>
            <a:xfrm>
              <a:off x="169209" y="718060"/>
              <a:ext cx="4564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Example polymer extract containing </a:t>
              </a:r>
              <a:r>
                <a:rPr lang="en-US" sz="1600" dirty="0" err="1"/>
                <a:t>Irgafos</a:t>
              </a:r>
              <a:r>
                <a:rPr lang="en-US" sz="1600" dirty="0"/>
                <a:t> 168, </a:t>
              </a:r>
              <a:r>
                <a:rPr lang="en-US" sz="1600" dirty="0" err="1"/>
                <a:t>Irganox</a:t>
              </a:r>
              <a:r>
                <a:rPr lang="en-US" sz="1600" dirty="0"/>
                <a:t> 1010, </a:t>
              </a:r>
              <a:r>
                <a:rPr lang="en-US" sz="1600" dirty="0" err="1"/>
                <a:t>Irganox</a:t>
              </a:r>
              <a:r>
                <a:rPr lang="en-US" sz="1600" dirty="0"/>
                <a:t> MD 1024 and </a:t>
              </a:r>
              <a:r>
                <a:rPr lang="en-US" sz="1600" dirty="0" err="1"/>
                <a:t>Irganox</a:t>
              </a:r>
              <a:r>
                <a:rPr lang="en-US" sz="1600" dirty="0"/>
                <a:t> 1330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D191809-CCD0-EFDB-68EB-BC508988BD61}"/>
                </a:ext>
              </a:extLst>
            </p:cNvPr>
            <p:cNvCxnSpPr/>
            <p:nvPr/>
          </p:nvCxnSpPr>
          <p:spPr>
            <a:xfrm flipH="1">
              <a:off x="2941455" y="3300814"/>
              <a:ext cx="578580" cy="1741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4BA0A0C-65B7-649A-F50D-4D1C311B6EE6}"/>
                </a:ext>
              </a:extLst>
            </p:cNvPr>
            <p:cNvCxnSpPr>
              <a:stCxn id="5" idx="2"/>
            </p:cNvCxnSpPr>
            <p:nvPr/>
          </p:nvCxnSpPr>
          <p:spPr>
            <a:xfrm>
              <a:off x="3513271" y="3300815"/>
              <a:ext cx="757932" cy="17522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43F0B81-4EF1-7003-D278-A05FCE839DB5}"/>
                </a:ext>
              </a:extLst>
            </p:cNvPr>
            <p:cNvCxnSpPr/>
            <p:nvPr/>
          </p:nvCxnSpPr>
          <p:spPr>
            <a:xfrm>
              <a:off x="3520035" y="3300813"/>
              <a:ext cx="2621820" cy="19593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AEE812-9053-02D7-5E98-CE0CD118C87E}"/>
                </a:ext>
              </a:extLst>
            </p:cNvPr>
            <p:cNvSpPr txBox="1"/>
            <p:nvPr/>
          </p:nvSpPr>
          <p:spPr>
            <a:xfrm>
              <a:off x="5715928" y="3746704"/>
              <a:ext cx="3580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MD 1024                  </a:t>
              </a:r>
              <a:r>
                <a:rPr lang="en-US" sz="1200" dirty="0" err="1"/>
                <a:t>Irg</a:t>
              </a:r>
              <a:r>
                <a:rPr lang="en-US" sz="1200" dirty="0"/>
                <a:t> 1010                                 </a:t>
              </a:r>
              <a:r>
                <a:rPr lang="en-US" sz="1200" dirty="0" err="1"/>
                <a:t>Irg</a:t>
              </a:r>
              <a:r>
                <a:rPr lang="en-US" sz="1200" dirty="0"/>
                <a:t> 1330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FEB54-933C-97F1-E074-D17623AA402C}"/>
                </a:ext>
              </a:extLst>
            </p:cNvPr>
            <p:cNvCxnSpPr/>
            <p:nvPr/>
          </p:nvCxnSpPr>
          <p:spPr>
            <a:xfrm>
              <a:off x="6096000" y="3961051"/>
              <a:ext cx="1010113" cy="11814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1E7A5DB-635E-E655-8FE7-8A62D30DD2C1}"/>
                </a:ext>
              </a:extLst>
            </p:cNvPr>
            <p:cNvCxnSpPr/>
            <p:nvPr/>
          </p:nvCxnSpPr>
          <p:spPr>
            <a:xfrm>
              <a:off x="7282832" y="3944159"/>
              <a:ext cx="0" cy="91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D06B3E1-2737-B476-094C-1BB6D7FC7966}"/>
                </a:ext>
              </a:extLst>
            </p:cNvPr>
            <p:cNvCxnSpPr/>
            <p:nvPr/>
          </p:nvCxnSpPr>
          <p:spPr>
            <a:xfrm flipH="1">
              <a:off x="8153400" y="3961051"/>
              <a:ext cx="739747" cy="546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830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4B7B8BC-3FD4-7186-6FF2-536A0360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3" y="44511"/>
            <a:ext cx="1920673" cy="7485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BE378-317E-8122-E90D-440871D5F4D9}"/>
              </a:ext>
            </a:extLst>
          </p:cNvPr>
          <p:cNvSpPr txBox="1">
            <a:spLocks/>
          </p:cNvSpPr>
          <p:nvPr/>
        </p:nvSpPr>
        <p:spPr>
          <a:xfrm>
            <a:off x="838200" y="134592"/>
            <a:ext cx="10515600" cy="61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Failure analysis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D01D8EB-4A1D-83F6-B8F4-F0C2C9B90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01" t="16782" r="14443" b="3610"/>
          <a:stretch/>
        </p:blipFill>
        <p:spPr>
          <a:xfrm>
            <a:off x="858063" y="763806"/>
            <a:ext cx="8910342" cy="587967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796A8FA-719E-AB49-4136-A91436DC0206}"/>
              </a:ext>
            </a:extLst>
          </p:cNvPr>
          <p:cNvSpPr txBox="1"/>
          <p:nvPr/>
        </p:nvSpPr>
        <p:spPr>
          <a:xfrm>
            <a:off x="7612853" y="4574568"/>
            <a:ext cx="217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Good sample </a:t>
            </a:r>
          </a:p>
        </p:txBody>
      </p:sp>
      <p:sp>
        <p:nvSpPr>
          <p:cNvPr id="6144" name="TextBox 6143">
            <a:extLst>
              <a:ext uri="{FF2B5EF4-FFF2-40B4-BE49-F238E27FC236}">
                <a16:creationId xmlns:a16="http://schemas.microsoft.com/office/drawing/2014/main" id="{28D045F7-AB21-804D-FABB-EE60DEF012CD}"/>
              </a:ext>
            </a:extLst>
          </p:cNvPr>
          <p:cNvSpPr txBox="1"/>
          <p:nvPr/>
        </p:nvSpPr>
        <p:spPr>
          <a:xfrm>
            <a:off x="7612853" y="5758376"/>
            <a:ext cx="217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Failed sample </a:t>
            </a:r>
          </a:p>
        </p:txBody>
      </p:sp>
    </p:spTree>
    <p:extLst>
      <p:ext uri="{BB962C8B-B14F-4D97-AF65-F5344CB8AC3E}">
        <p14:creationId xmlns:p14="http://schemas.microsoft.com/office/powerpoint/2010/main" val="3354663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4B7B8BC-3FD4-7186-6FF2-536A0360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3" y="44511"/>
            <a:ext cx="1920673" cy="7485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BE378-317E-8122-E90D-440871D5F4D9}"/>
              </a:ext>
            </a:extLst>
          </p:cNvPr>
          <p:cNvSpPr txBox="1">
            <a:spLocks/>
          </p:cNvSpPr>
          <p:nvPr/>
        </p:nvSpPr>
        <p:spPr>
          <a:xfrm>
            <a:off x="3280773" y="182155"/>
            <a:ext cx="5475003" cy="61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Summary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6144" name="TextBox 6143">
            <a:extLst>
              <a:ext uri="{FF2B5EF4-FFF2-40B4-BE49-F238E27FC236}">
                <a16:creationId xmlns:a16="http://schemas.microsoft.com/office/drawing/2014/main" id="{28D045F7-AB21-804D-FABB-EE60DEF012CD}"/>
              </a:ext>
            </a:extLst>
          </p:cNvPr>
          <p:cNvSpPr txBox="1"/>
          <p:nvPr/>
        </p:nvSpPr>
        <p:spPr>
          <a:xfrm>
            <a:off x="440184" y="828576"/>
            <a:ext cx="11156182" cy="520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NMR spectroscopy coupled with HPLC analysis are very powerful techniques for the </a:t>
            </a:r>
            <a:r>
              <a:rPr lang="en-US" sz="2800" dirty="0" err="1"/>
              <a:t>deformulation</a:t>
            </a:r>
            <a:r>
              <a:rPr lang="en-US" sz="2800" dirty="0"/>
              <a:t> of geomembrane materials.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Antioxidants and UV </a:t>
            </a:r>
            <a:r>
              <a:rPr lang="en-US" sz="2800" dirty="0" err="1"/>
              <a:t>stabilisers</a:t>
            </a:r>
            <a:r>
              <a:rPr lang="en-US" sz="2800" dirty="0"/>
              <a:t> can be identified and quantified.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Levels of </a:t>
            </a:r>
            <a:r>
              <a:rPr lang="en-US" sz="2800" dirty="0" err="1"/>
              <a:t>plasticisers</a:t>
            </a:r>
            <a:r>
              <a:rPr lang="en-US" sz="2800" dirty="0"/>
              <a:t> and </a:t>
            </a:r>
            <a:r>
              <a:rPr lang="en-US" sz="2800" dirty="0" err="1"/>
              <a:t>Elvaloy</a:t>
            </a:r>
            <a:r>
              <a:rPr lang="en-US" sz="2800" dirty="0"/>
              <a:t> can be identified and quantified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NMR analysis is well suited to the analysis of unknown additives in geomembrane samples (e.g. competitor analysis)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Troubleshooting in failure analysis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170" name="Picture 2" descr="Your fitness tracker and GPS watch may be spying on you - Canadian Running  Magazine">
            <a:extLst>
              <a:ext uri="{FF2B5EF4-FFF2-40B4-BE49-F238E27FC236}">
                <a16:creationId xmlns:a16="http://schemas.microsoft.com/office/drawing/2014/main" id="{EB88A751-A064-B506-2CF5-84855E1A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944" y="4086671"/>
            <a:ext cx="1834733" cy="137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8FCA87-2935-4715-4ACE-8D4482A38B3F}"/>
              </a:ext>
            </a:extLst>
          </p:cNvPr>
          <p:cNvSpPr txBox="1"/>
          <p:nvPr/>
        </p:nvSpPr>
        <p:spPr>
          <a:xfrm>
            <a:off x="5352056" y="6014413"/>
            <a:ext cx="2132156" cy="1322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Fin (end)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745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uker Advances NMR Magnet Portfolio, Innovates in Industrial Solutions |  Business Wire">
            <a:extLst>
              <a:ext uri="{FF2B5EF4-FFF2-40B4-BE49-F238E27FC236}">
                <a16:creationId xmlns:a16="http://schemas.microsoft.com/office/drawing/2014/main" id="{5683EBEE-A9E2-6485-956D-E646AEB8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167" y="1978391"/>
            <a:ext cx="3449612" cy="48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4B7B8BC-3FD4-7186-6FF2-536A03600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3" y="44511"/>
            <a:ext cx="1920673" cy="74854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B4F354-71E5-0EC0-03F1-823755532A36}"/>
              </a:ext>
            </a:extLst>
          </p:cNvPr>
          <p:cNvSpPr txBox="1">
            <a:spLocks/>
          </p:cNvSpPr>
          <p:nvPr/>
        </p:nvSpPr>
        <p:spPr>
          <a:xfrm>
            <a:off x="576943" y="880732"/>
            <a:ext cx="10515600" cy="5418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Proton (hydrogen) NMR is a powerful </a:t>
            </a:r>
            <a:r>
              <a:rPr lang="en-US" sz="3200" b="1" dirty="0"/>
              <a:t>solution phase</a:t>
            </a:r>
            <a:r>
              <a:rPr lang="en-US" sz="3200" dirty="0"/>
              <a:t> spectroscopic technique for the identification and quantification of organic based polymer additives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Proton NMR is essentially a hydrogen atom detector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Signal response is directly proportion to the number of hydrogen atoms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Individual reference standards are not required for quantification of each analyte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All additives can be quantified in a single run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Perfect for the analysis of unknown samples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717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4B7B8BC-3FD4-7186-6FF2-536A0360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3" y="44511"/>
            <a:ext cx="1920673" cy="74854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B4F354-71E5-0EC0-03F1-823755532A36}"/>
              </a:ext>
            </a:extLst>
          </p:cNvPr>
          <p:cNvSpPr txBox="1">
            <a:spLocks/>
          </p:cNvSpPr>
          <p:nvPr/>
        </p:nvSpPr>
        <p:spPr>
          <a:xfrm>
            <a:off x="576943" y="880732"/>
            <a:ext cx="10515600" cy="5418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/>
              <a:t>High Performance liquid chromatography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Complementary technique to NMR  spectroscopy for the quantification of polymer additives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Used in conjunction with NMR for complex samples enabling full characterization of polymer additives in geosynthetic materials (or any </a:t>
            </a:r>
            <a:r>
              <a:rPr lang="en-US" sz="3200" dirty="0" err="1"/>
              <a:t>stabilised</a:t>
            </a:r>
            <a:r>
              <a:rPr lang="en-US" sz="3200" dirty="0"/>
              <a:t> polymer material)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3DAD4C-47E5-64A3-6836-5EE79217FBFF}"/>
              </a:ext>
            </a:extLst>
          </p:cNvPr>
          <p:cNvGrpSpPr/>
          <p:nvPr/>
        </p:nvGrpSpPr>
        <p:grpSpPr>
          <a:xfrm>
            <a:off x="841295" y="4624648"/>
            <a:ext cx="6086512" cy="1948854"/>
            <a:chOff x="758956" y="4811639"/>
            <a:chExt cx="6086512" cy="1948854"/>
          </a:xfrm>
        </p:grpSpPr>
        <p:pic>
          <p:nvPicPr>
            <p:cNvPr id="2052" name="Picture 4" descr="High Performance Liquid Chromatography (HPLC) Basics">
              <a:extLst>
                <a:ext uri="{FF2B5EF4-FFF2-40B4-BE49-F238E27FC236}">
                  <a16:creationId xmlns:a16="http://schemas.microsoft.com/office/drawing/2014/main" id="{2FA821B2-7E2D-42C2-A5F3-F5421847D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56" y="4811639"/>
              <a:ext cx="6086512" cy="1948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FC92D1-E329-4DCF-EBBF-B4A58D610057}"/>
                </a:ext>
              </a:extLst>
            </p:cNvPr>
            <p:cNvSpPr/>
            <p:nvPr/>
          </p:nvSpPr>
          <p:spPr>
            <a:xfrm>
              <a:off x="4459325" y="5152709"/>
              <a:ext cx="923067" cy="611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4FE7792-D33D-C918-E560-582A7BA87567}"/>
              </a:ext>
            </a:extLst>
          </p:cNvPr>
          <p:cNvSpPr txBox="1"/>
          <p:nvPr/>
        </p:nvSpPr>
        <p:spPr>
          <a:xfrm>
            <a:off x="4665833" y="5171960"/>
            <a:ext cx="1168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Polymer additives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EF4DCC8-4794-BB0C-AA72-DED7D3B6BE3A}"/>
              </a:ext>
            </a:extLst>
          </p:cNvPr>
          <p:cNvSpPr/>
          <p:nvPr/>
        </p:nvSpPr>
        <p:spPr>
          <a:xfrm rot="16200000">
            <a:off x="5140682" y="4750651"/>
            <a:ext cx="180893" cy="151595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42B47-70FA-84AE-988B-2EB888E3B3BE}"/>
              </a:ext>
            </a:extLst>
          </p:cNvPr>
          <p:cNvSpPr txBox="1"/>
          <p:nvPr/>
        </p:nvSpPr>
        <p:spPr>
          <a:xfrm>
            <a:off x="975071" y="5905069"/>
            <a:ext cx="1863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HPLC Column with </a:t>
            </a:r>
            <a:r>
              <a:rPr lang="en-US" sz="1000" dirty="0" err="1"/>
              <a:t>C18</a:t>
            </a:r>
            <a:r>
              <a:rPr lang="en-US" sz="1000" dirty="0"/>
              <a:t> coated silica adsorbent</a:t>
            </a:r>
          </a:p>
        </p:txBody>
      </p:sp>
    </p:spTree>
    <p:extLst>
      <p:ext uri="{BB962C8B-B14F-4D97-AF65-F5344CB8AC3E}">
        <p14:creationId xmlns:p14="http://schemas.microsoft.com/office/powerpoint/2010/main" val="251087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4B7B8BC-3FD4-7186-6FF2-536A0360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3" y="44511"/>
            <a:ext cx="1920673" cy="74854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B4F354-71E5-0EC0-03F1-823755532A36}"/>
              </a:ext>
            </a:extLst>
          </p:cNvPr>
          <p:cNvSpPr txBox="1">
            <a:spLocks/>
          </p:cNvSpPr>
          <p:nvPr/>
        </p:nvSpPr>
        <p:spPr>
          <a:xfrm>
            <a:off x="576943" y="3441278"/>
            <a:ext cx="10515600" cy="204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Polymer sample is exhaustively extracted with solvent to remove the additives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The isolated additives are dissolved prior to analysis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FC92D1-E329-4DCF-EBBF-B4A58D610057}"/>
              </a:ext>
            </a:extLst>
          </p:cNvPr>
          <p:cNvSpPr/>
          <p:nvPr/>
        </p:nvSpPr>
        <p:spPr>
          <a:xfrm>
            <a:off x="4541664" y="4988030"/>
            <a:ext cx="923067" cy="61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30-80 MIL HDPE TEXTURED GEOMEMBRANES – ENGLISH, 57% OFF">
            <a:extLst>
              <a:ext uri="{FF2B5EF4-FFF2-40B4-BE49-F238E27FC236}">
                <a16:creationId xmlns:a16="http://schemas.microsoft.com/office/drawing/2014/main" id="{9E17B18E-6D2F-EDAB-27CE-12E0C6303C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F61822-2BD9-9A0D-0B26-392BA5F7DF8D}"/>
              </a:ext>
            </a:extLst>
          </p:cNvPr>
          <p:cNvGrpSpPr/>
          <p:nvPr/>
        </p:nvGrpSpPr>
        <p:grpSpPr>
          <a:xfrm>
            <a:off x="324601" y="1251356"/>
            <a:ext cx="11237998" cy="2143125"/>
            <a:chOff x="243252" y="521160"/>
            <a:chExt cx="11237998" cy="2143125"/>
          </a:xfrm>
        </p:grpSpPr>
        <p:pic>
          <p:nvPicPr>
            <p:cNvPr id="3082" name="Picture 10" descr="China HDPE 15mm liner for pond lining ...">
              <a:extLst>
                <a:ext uri="{FF2B5EF4-FFF2-40B4-BE49-F238E27FC236}">
                  <a16:creationId xmlns:a16="http://schemas.microsoft.com/office/drawing/2014/main" id="{F7D4DAD0-6149-A0CE-C28C-B109F1C92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52" y="521160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DF8B1B1A-BE33-7B43-DFE3-1BD48195B54D}"/>
                </a:ext>
              </a:extLst>
            </p:cNvPr>
            <p:cNvSpPr/>
            <p:nvPr/>
          </p:nvSpPr>
          <p:spPr>
            <a:xfrm>
              <a:off x="2730199" y="1554335"/>
              <a:ext cx="1169904" cy="4571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C5C89E11-1D4E-C402-E413-406D4E477FCC}"/>
                </a:ext>
              </a:extLst>
            </p:cNvPr>
            <p:cNvSpPr/>
            <p:nvPr/>
          </p:nvSpPr>
          <p:spPr>
            <a:xfrm>
              <a:off x="6766970" y="1554335"/>
              <a:ext cx="1372424" cy="4571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88" name="Picture 16" descr="Performance Additives - Polymer Additives - Plastics - Knowde - 3">
              <a:extLst>
                <a:ext uri="{FF2B5EF4-FFF2-40B4-BE49-F238E27FC236}">
                  <a16:creationId xmlns:a16="http://schemas.microsoft.com/office/drawing/2014/main" id="{073977D9-A7D0-3095-EFBA-765782E9E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547" y="944713"/>
              <a:ext cx="3276703" cy="1310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Accelerated solvent extraction—An efficient tool to remove extractives from  tree-rings - ScienceDirect">
              <a:extLst>
                <a:ext uri="{FF2B5EF4-FFF2-40B4-BE49-F238E27FC236}">
                  <a16:creationId xmlns:a16="http://schemas.microsoft.com/office/drawing/2014/main" id="{53884A57-7C28-7A4A-CC87-135256824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275" y="737657"/>
              <a:ext cx="2456523" cy="1724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BE378-317E-8122-E90D-440871D5F4D9}"/>
              </a:ext>
            </a:extLst>
          </p:cNvPr>
          <p:cNvSpPr txBox="1">
            <a:spLocks/>
          </p:cNvSpPr>
          <p:nvPr/>
        </p:nvSpPr>
        <p:spPr>
          <a:xfrm>
            <a:off x="206931" y="418784"/>
            <a:ext cx="10515600" cy="61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Accelerated Solvent Extraction (ASE)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29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4B7B8BC-3FD4-7186-6FF2-536A0360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3" y="44511"/>
            <a:ext cx="1920673" cy="74854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B4F354-71E5-0EC0-03F1-823755532A36}"/>
              </a:ext>
            </a:extLst>
          </p:cNvPr>
          <p:cNvSpPr txBox="1">
            <a:spLocks/>
          </p:cNvSpPr>
          <p:nvPr/>
        </p:nvSpPr>
        <p:spPr>
          <a:xfrm>
            <a:off x="6426802" y="4488307"/>
            <a:ext cx="4490741" cy="1531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The dissolved additives are placed in glass tubes (0.8 </a:t>
            </a:r>
            <a:r>
              <a:rPr lang="en-US" dirty="0" err="1"/>
              <a:t>mls</a:t>
            </a:r>
            <a:r>
              <a:rPr lang="en-US" dirty="0"/>
              <a:t>) and inserted into the magnet bore.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AutoShape 2" descr="30-80 MIL HDPE TEXTURED GEOMEMBRANES – ENGLISH, 57% OFF">
            <a:extLst>
              <a:ext uri="{FF2B5EF4-FFF2-40B4-BE49-F238E27FC236}">
                <a16:creationId xmlns:a16="http://schemas.microsoft.com/office/drawing/2014/main" id="{9E17B18E-6D2F-EDAB-27CE-12E0C6303C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BE378-317E-8122-E90D-440871D5F4D9}"/>
              </a:ext>
            </a:extLst>
          </p:cNvPr>
          <p:cNvSpPr txBox="1">
            <a:spLocks/>
          </p:cNvSpPr>
          <p:nvPr/>
        </p:nvSpPr>
        <p:spPr>
          <a:xfrm>
            <a:off x="206931" y="418784"/>
            <a:ext cx="10515600" cy="61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NMR spectrometer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100" name="Picture 4" descr="NMR Indonesia | 300MHz - 1.2GHz Nuclear Magnetic Resonance">
            <a:extLst>
              <a:ext uri="{FF2B5EF4-FFF2-40B4-BE49-F238E27FC236}">
                <a16:creationId xmlns:a16="http://schemas.microsoft.com/office/drawing/2014/main" id="{77B491F7-BB95-D338-3018-6C73A5215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4" y="1167331"/>
            <a:ext cx="5202125" cy="33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uclear Magnetic Resonance Spectroscopy | Faculty of Science, Agriculture &amp;  Engineering | Newcastle University">
            <a:extLst>
              <a:ext uri="{FF2B5EF4-FFF2-40B4-BE49-F238E27FC236}">
                <a16:creationId xmlns:a16="http://schemas.microsoft.com/office/drawing/2014/main" id="{EA531ADD-24C3-5903-BBEA-2C3CEE34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03" y="1089819"/>
            <a:ext cx="4641338" cy="31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78AC6-6E1F-E2A7-80F6-7C5FB495E3AE}"/>
              </a:ext>
            </a:extLst>
          </p:cNvPr>
          <p:cNvSpPr txBox="1">
            <a:spLocks/>
          </p:cNvSpPr>
          <p:nvPr/>
        </p:nvSpPr>
        <p:spPr>
          <a:xfrm>
            <a:off x="557058" y="703902"/>
            <a:ext cx="2305714" cy="574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Superconducting magnet </a:t>
            </a:r>
            <a:r>
              <a:rPr lang="en-US" sz="1600" dirty="0" err="1"/>
              <a:t>600MHz</a:t>
            </a:r>
            <a:r>
              <a:rPr lang="en-US" sz="1600" dirty="0"/>
              <a:t> (14 Tesla)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7F0E8E-A251-4C6F-2F42-B600C02C1440}"/>
              </a:ext>
            </a:extLst>
          </p:cNvPr>
          <p:cNvSpPr txBox="1">
            <a:spLocks/>
          </p:cNvSpPr>
          <p:nvPr/>
        </p:nvSpPr>
        <p:spPr>
          <a:xfrm>
            <a:off x="3754535" y="1464818"/>
            <a:ext cx="2305714" cy="57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Radio frequency generator and detector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D5D58A7-A6A7-7A88-3067-CA6EAB5CDFC8}"/>
              </a:ext>
            </a:extLst>
          </p:cNvPr>
          <p:cNvSpPr txBox="1">
            <a:spLocks/>
          </p:cNvSpPr>
          <p:nvPr/>
        </p:nvSpPr>
        <p:spPr>
          <a:xfrm>
            <a:off x="8046076" y="3703038"/>
            <a:ext cx="2305714" cy="57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Sample Tubes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</p:txBody>
      </p:sp>
      <p:pic>
        <p:nvPicPr>
          <p:cNvPr id="9" name="Picture 8" descr="A diagram of a device&#10;&#10;Description automatically generated">
            <a:extLst>
              <a:ext uri="{FF2B5EF4-FFF2-40B4-BE49-F238E27FC236}">
                <a16:creationId xmlns:a16="http://schemas.microsoft.com/office/drawing/2014/main" id="{6B32EF6E-3383-E51B-E5E3-54989642AD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" r="63367" b="63097"/>
          <a:stretch/>
        </p:blipFill>
        <p:spPr>
          <a:xfrm>
            <a:off x="206065" y="4363983"/>
            <a:ext cx="3048519" cy="229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transform&#10;&#10;Description automatically generated with medium confidence">
            <a:extLst>
              <a:ext uri="{FF2B5EF4-FFF2-40B4-BE49-F238E27FC236}">
                <a16:creationId xmlns:a16="http://schemas.microsoft.com/office/drawing/2014/main" id="{AAA59C0E-1731-82AC-D684-9E72D0B84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86" y="4701856"/>
            <a:ext cx="6537960" cy="1737360"/>
          </a:xfrm>
          <a:prstGeom prst="rect">
            <a:avLst/>
          </a:prstGeom>
        </p:spPr>
      </p:pic>
      <p:pic>
        <p:nvPicPr>
          <p:cNvPr id="22" name="Picture 21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E6ED806E-39B8-5DF8-7507-F8E05C782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3"/>
          <a:stretch/>
        </p:blipFill>
        <p:spPr>
          <a:xfrm>
            <a:off x="1231138" y="975688"/>
            <a:ext cx="8226090" cy="339989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4B7B8BC-3FD4-7186-6FF2-536A03600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3" y="44511"/>
            <a:ext cx="1920673" cy="748547"/>
          </a:xfrm>
          <a:prstGeom prst="rect">
            <a:avLst/>
          </a:prstGeom>
        </p:spPr>
      </p:pic>
      <p:sp>
        <p:nvSpPr>
          <p:cNvPr id="6" name="AutoShape 2" descr="30-80 MIL HDPE TEXTURED GEOMEMBRANES – ENGLISH, 57% OFF">
            <a:extLst>
              <a:ext uri="{FF2B5EF4-FFF2-40B4-BE49-F238E27FC236}">
                <a16:creationId xmlns:a16="http://schemas.microsoft.com/office/drawing/2014/main" id="{9E17B18E-6D2F-EDAB-27CE-12E0C6303C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BE378-317E-8122-E90D-440871D5F4D9}"/>
              </a:ext>
            </a:extLst>
          </p:cNvPr>
          <p:cNvSpPr txBox="1">
            <a:spLocks/>
          </p:cNvSpPr>
          <p:nvPr/>
        </p:nvSpPr>
        <p:spPr>
          <a:xfrm>
            <a:off x="206931" y="418784"/>
            <a:ext cx="10515600" cy="61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Basic principle of NMR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181A97-B8BF-E978-7876-DB855E9A01EA}"/>
              </a:ext>
            </a:extLst>
          </p:cNvPr>
          <p:cNvSpPr txBox="1"/>
          <p:nvPr/>
        </p:nvSpPr>
        <p:spPr>
          <a:xfrm>
            <a:off x="7861239" y="3380247"/>
            <a:ext cx="141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When spins return to their lower energy state they release RF energy which is detected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EDC70D-ED9F-10F2-A8F3-08A169F40D79}"/>
              </a:ext>
            </a:extLst>
          </p:cNvPr>
          <p:cNvCxnSpPr/>
          <p:nvPr/>
        </p:nvCxnSpPr>
        <p:spPr>
          <a:xfrm flipH="1">
            <a:off x="3566593" y="4138635"/>
            <a:ext cx="4862355" cy="10270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7247B50-6651-6DDB-35BE-823EAF0F21E8}"/>
              </a:ext>
            </a:extLst>
          </p:cNvPr>
          <p:cNvSpPr txBox="1"/>
          <p:nvPr/>
        </p:nvSpPr>
        <p:spPr>
          <a:xfrm>
            <a:off x="1836173" y="4558209"/>
            <a:ext cx="16486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The signal detected is called a free induction decay (FID)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04DA7D-E8A5-322B-D285-2A7512AA035E}"/>
              </a:ext>
            </a:extLst>
          </p:cNvPr>
          <p:cNvSpPr txBox="1"/>
          <p:nvPr/>
        </p:nvSpPr>
        <p:spPr>
          <a:xfrm>
            <a:off x="7413534" y="5211085"/>
            <a:ext cx="1648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NMR spectrum</a:t>
            </a:r>
          </a:p>
        </p:txBody>
      </p:sp>
    </p:spTree>
    <p:extLst>
      <p:ext uri="{BB962C8B-B14F-4D97-AF65-F5344CB8AC3E}">
        <p14:creationId xmlns:p14="http://schemas.microsoft.com/office/powerpoint/2010/main" val="66493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4B7B8BC-3FD4-7186-6FF2-536A0360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3" y="44511"/>
            <a:ext cx="1920673" cy="748547"/>
          </a:xfrm>
          <a:prstGeom prst="rect">
            <a:avLst/>
          </a:prstGeom>
        </p:spPr>
      </p:pic>
      <p:sp>
        <p:nvSpPr>
          <p:cNvPr id="6" name="AutoShape 2" descr="30-80 MIL HDPE TEXTURED GEOMEMBRANES – ENGLISH, 57% OFF">
            <a:extLst>
              <a:ext uri="{FF2B5EF4-FFF2-40B4-BE49-F238E27FC236}">
                <a16:creationId xmlns:a16="http://schemas.microsoft.com/office/drawing/2014/main" id="{9E17B18E-6D2F-EDAB-27CE-12E0C6303C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BE378-317E-8122-E90D-440871D5F4D9}"/>
              </a:ext>
            </a:extLst>
          </p:cNvPr>
          <p:cNvSpPr txBox="1">
            <a:spLocks/>
          </p:cNvSpPr>
          <p:nvPr/>
        </p:nvSpPr>
        <p:spPr>
          <a:xfrm>
            <a:off x="543262" y="314457"/>
            <a:ext cx="10515600" cy="61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Typical Proton NMR spectrum of wine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376CC-0B30-6604-C2DB-E48D824CC0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0"/>
          <a:stretch/>
        </p:blipFill>
        <p:spPr>
          <a:xfrm>
            <a:off x="966545" y="1082953"/>
            <a:ext cx="7892819" cy="5083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3D59C3-B984-522A-166D-1ADAACE318D9}"/>
              </a:ext>
            </a:extLst>
          </p:cNvPr>
          <p:cNvSpPr txBox="1"/>
          <p:nvPr/>
        </p:nvSpPr>
        <p:spPr>
          <a:xfrm>
            <a:off x="4003983" y="3345011"/>
            <a:ext cx="1648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201.4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9F721-DDDC-00D2-9ABD-21460391C20D}"/>
              </a:ext>
            </a:extLst>
          </p:cNvPr>
          <p:cNvSpPr txBox="1"/>
          <p:nvPr/>
        </p:nvSpPr>
        <p:spPr>
          <a:xfrm>
            <a:off x="7363104" y="1779045"/>
            <a:ext cx="1648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300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094A6-5CE1-C54E-D3BF-DC9C21EAC1AC}"/>
              </a:ext>
            </a:extLst>
          </p:cNvPr>
          <p:cNvSpPr txBox="1"/>
          <p:nvPr/>
        </p:nvSpPr>
        <p:spPr>
          <a:xfrm>
            <a:off x="2656261" y="1548213"/>
            <a:ext cx="1648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4621.8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247B50-6651-6DDB-35BE-823EAF0F21E8}"/>
              </a:ext>
            </a:extLst>
          </p:cNvPr>
          <p:cNvSpPr txBox="1"/>
          <p:nvPr/>
        </p:nvSpPr>
        <p:spPr>
          <a:xfrm>
            <a:off x="3678162" y="6323799"/>
            <a:ext cx="327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Chemical Shift (ppm)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AE1405-30EF-D360-96C4-A4931FE45FF9}"/>
              </a:ext>
            </a:extLst>
          </p:cNvPr>
          <p:cNvSpPr txBox="1"/>
          <p:nvPr/>
        </p:nvSpPr>
        <p:spPr>
          <a:xfrm>
            <a:off x="814145" y="1525129"/>
            <a:ext cx="145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2E3551-3CB6-D6C9-0307-004037617E15}"/>
              </a:ext>
            </a:extLst>
          </p:cNvPr>
          <p:cNvSpPr txBox="1"/>
          <p:nvPr/>
        </p:nvSpPr>
        <p:spPr>
          <a:xfrm>
            <a:off x="3232005" y="740694"/>
            <a:ext cx="626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Can you Identify the components and assign the peaks? </a:t>
            </a:r>
          </a:p>
        </p:txBody>
      </p:sp>
      <p:pic>
        <p:nvPicPr>
          <p:cNvPr id="14" name="Picture 13" descr="A person walking through a hole with footprints&#10;&#10;Description automatically generated">
            <a:extLst>
              <a:ext uri="{FF2B5EF4-FFF2-40B4-BE49-F238E27FC236}">
                <a16:creationId xmlns:a16="http://schemas.microsoft.com/office/drawing/2014/main" id="{DB4AA522-3A11-585C-D157-B14008E8F1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2" b="17983"/>
          <a:stretch/>
        </p:blipFill>
        <p:spPr>
          <a:xfrm>
            <a:off x="9420540" y="529662"/>
            <a:ext cx="1032516" cy="5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3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4B7B8BC-3FD4-7186-6FF2-536A0360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3" y="44511"/>
            <a:ext cx="1920673" cy="748547"/>
          </a:xfrm>
          <a:prstGeom prst="rect">
            <a:avLst/>
          </a:prstGeom>
        </p:spPr>
      </p:pic>
      <p:sp>
        <p:nvSpPr>
          <p:cNvPr id="6" name="AutoShape 2" descr="30-80 MIL HDPE TEXTURED GEOMEMBRANES – ENGLISH, 57% OFF">
            <a:extLst>
              <a:ext uri="{FF2B5EF4-FFF2-40B4-BE49-F238E27FC236}">
                <a16:creationId xmlns:a16="http://schemas.microsoft.com/office/drawing/2014/main" id="{9E17B18E-6D2F-EDAB-27CE-12E0C6303C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BE378-317E-8122-E90D-440871D5F4D9}"/>
              </a:ext>
            </a:extLst>
          </p:cNvPr>
          <p:cNvSpPr txBox="1">
            <a:spLocks/>
          </p:cNvSpPr>
          <p:nvPr/>
        </p:nvSpPr>
        <p:spPr>
          <a:xfrm>
            <a:off x="206931" y="418784"/>
            <a:ext cx="10515600" cy="61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Proton NMR spectrum of wine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04DA7D-E8A5-322B-D285-2A7512AA035E}"/>
              </a:ext>
            </a:extLst>
          </p:cNvPr>
          <p:cNvSpPr txBox="1"/>
          <p:nvPr/>
        </p:nvSpPr>
        <p:spPr>
          <a:xfrm>
            <a:off x="7645294" y="6577715"/>
            <a:ext cx="1648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NMR spectrum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376CC-0B30-6604-C2DB-E48D824CC0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0"/>
          <a:stretch/>
        </p:blipFill>
        <p:spPr>
          <a:xfrm>
            <a:off x="966545" y="1082953"/>
            <a:ext cx="7892819" cy="5083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3D59C3-B984-522A-166D-1ADAACE318D9}"/>
              </a:ext>
            </a:extLst>
          </p:cNvPr>
          <p:cNvSpPr txBox="1"/>
          <p:nvPr/>
        </p:nvSpPr>
        <p:spPr>
          <a:xfrm>
            <a:off x="4003983" y="3345011"/>
            <a:ext cx="1648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201.4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9F721-DDDC-00D2-9ABD-21460391C20D}"/>
              </a:ext>
            </a:extLst>
          </p:cNvPr>
          <p:cNvSpPr txBox="1"/>
          <p:nvPr/>
        </p:nvSpPr>
        <p:spPr>
          <a:xfrm>
            <a:off x="7363104" y="1779045"/>
            <a:ext cx="1648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300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094A6-5CE1-C54E-D3BF-DC9C21EAC1AC}"/>
              </a:ext>
            </a:extLst>
          </p:cNvPr>
          <p:cNvSpPr txBox="1"/>
          <p:nvPr/>
        </p:nvSpPr>
        <p:spPr>
          <a:xfrm>
            <a:off x="2656261" y="1548213"/>
            <a:ext cx="1648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4621.8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820DEFA-A92E-BF09-900C-788A07A8C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84" y="3276600"/>
            <a:ext cx="2177425" cy="272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thanol Absolute 99.9% - Ideal Solutions">
            <a:extLst>
              <a:ext uri="{FF2B5EF4-FFF2-40B4-BE49-F238E27FC236}">
                <a16:creationId xmlns:a16="http://schemas.microsoft.com/office/drawing/2014/main" id="{369A6F7E-21D9-7E1B-D241-06D5DF5D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73" y="1400440"/>
            <a:ext cx="32099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181A97-B8BF-E978-7876-DB855E9A01EA}"/>
              </a:ext>
            </a:extLst>
          </p:cNvPr>
          <p:cNvSpPr txBox="1"/>
          <p:nvPr/>
        </p:nvSpPr>
        <p:spPr>
          <a:xfrm>
            <a:off x="4488067" y="1381346"/>
            <a:ext cx="180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Ethanol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0E6EF-E70A-252C-11A2-325BD65F114E}"/>
              </a:ext>
            </a:extLst>
          </p:cNvPr>
          <p:cNvSpPr txBox="1"/>
          <p:nvPr/>
        </p:nvSpPr>
        <p:spPr>
          <a:xfrm>
            <a:off x="1430453" y="1311524"/>
            <a:ext cx="1803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Water</a:t>
            </a:r>
          </a:p>
          <a:p>
            <a:r>
              <a:rPr lang="en-US" sz="3600" b="1" dirty="0"/>
              <a:t>H</a:t>
            </a:r>
            <a:r>
              <a:rPr lang="en-US" sz="3600" b="1" baseline="-25000" dirty="0"/>
              <a:t>2</a:t>
            </a:r>
            <a:r>
              <a:rPr lang="en-US" sz="3600" b="1" dirty="0"/>
              <a:t>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0B205D-13A7-A1CB-9E75-E0CC64B9F1D0}"/>
              </a:ext>
            </a:extLst>
          </p:cNvPr>
          <p:cNvSpPr/>
          <p:nvPr/>
        </p:nvSpPr>
        <p:spPr>
          <a:xfrm>
            <a:off x="1401819" y="1747664"/>
            <a:ext cx="650313" cy="704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BEBD56-5A78-FA6D-147E-E41292489917}"/>
              </a:ext>
            </a:extLst>
          </p:cNvPr>
          <p:cNvCxnSpPr>
            <a:stCxn id="11" idx="5"/>
          </p:cNvCxnSpPr>
          <p:nvPr/>
        </p:nvCxnSpPr>
        <p:spPr>
          <a:xfrm>
            <a:off x="1956896" y="2349232"/>
            <a:ext cx="655675" cy="4704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4FFD163-D555-EF29-A2FC-CCDFD04243C8}"/>
              </a:ext>
            </a:extLst>
          </p:cNvPr>
          <p:cNvSpPr/>
          <p:nvPr/>
        </p:nvSpPr>
        <p:spPr>
          <a:xfrm>
            <a:off x="4925976" y="1765023"/>
            <a:ext cx="1068460" cy="79673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BBB1A2-AB3D-BBB1-594B-1AE92FADE313}"/>
              </a:ext>
            </a:extLst>
          </p:cNvPr>
          <p:cNvSpPr/>
          <p:nvPr/>
        </p:nvSpPr>
        <p:spPr>
          <a:xfrm>
            <a:off x="3867012" y="1808107"/>
            <a:ext cx="1098582" cy="7967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81E5EF8-FE28-0241-D3A6-4395425FAB2D}"/>
              </a:ext>
            </a:extLst>
          </p:cNvPr>
          <p:cNvCxnSpPr>
            <a:cxnSpLocks/>
          </p:cNvCxnSpPr>
          <p:nvPr/>
        </p:nvCxnSpPr>
        <p:spPr>
          <a:xfrm>
            <a:off x="4852995" y="2456642"/>
            <a:ext cx="2510109" cy="10037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D588153-9DD7-ED65-A9F0-EAB27C08BF2E}"/>
              </a:ext>
            </a:extLst>
          </p:cNvPr>
          <p:cNvCxnSpPr>
            <a:cxnSpLocks/>
          </p:cNvCxnSpPr>
          <p:nvPr/>
        </p:nvCxnSpPr>
        <p:spPr>
          <a:xfrm flipH="1">
            <a:off x="4212212" y="2539103"/>
            <a:ext cx="1177441" cy="1534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955A237-300E-75A5-381E-9E99484D309F}"/>
              </a:ext>
            </a:extLst>
          </p:cNvPr>
          <p:cNvSpPr/>
          <p:nvPr/>
        </p:nvSpPr>
        <p:spPr>
          <a:xfrm>
            <a:off x="6240295" y="1765024"/>
            <a:ext cx="552352" cy="687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6CB4418-185F-51AC-5128-6822E9E5F8F1}"/>
              </a:ext>
            </a:extLst>
          </p:cNvPr>
          <p:cNvCxnSpPr>
            <a:cxnSpLocks/>
          </p:cNvCxnSpPr>
          <p:nvPr/>
        </p:nvCxnSpPr>
        <p:spPr>
          <a:xfrm flipH="1">
            <a:off x="2748810" y="2452445"/>
            <a:ext cx="3736197" cy="1007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026C6C4-C69C-FB3E-F753-623286B2F6FD}"/>
              </a:ext>
            </a:extLst>
          </p:cNvPr>
          <p:cNvSpPr txBox="1"/>
          <p:nvPr/>
        </p:nvSpPr>
        <p:spPr>
          <a:xfrm>
            <a:off x="9595590" y="2252454"/>
            <a:ext cx="217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Wine is mainly ethanol and water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247B50-6651-6DDB-35BE-823EAF0F21E8}"/>
              </a:ext>
            </a:extLst>
          </p:cNvPr>
          <p:cNvSpPr txBox="1"/>
          <p:nvPr/>
        </p:nvSpPr>
        <p:spPr>
          <a:xfrm>
            <a:off x="7364483" y="3534043"/>
            <a:ext cx="56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3H</a:t>
            </a:r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C89CE7-C10D-93D9-8E77-CFB246B6A855}"/>
              </a:ext>
            </a:extLst>
          </p:cNvPr>
          <p:cNvSpPr txBox="1"/>
          <p:nvPr/>
        </p:nvSpPr>
        <p:spPr>
          <a:xfrm>
            <a:off x="4097634" y="4230072"/>
            <a:ext cx="56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2H</a:t>
            </a:r>
            <a:endParaRPr lang="en-US" b="1" dirty="0"/>
          </a:p>
        </p:txBody>
      </p:sp>
      <p:sp>
        <p:nvSpPr>
          <p:cNvPr id="5120" name="TextBox 5119">
            <a:extLst>
              <a:ext uri="{FF2B5EF4-FFF2-40B4-BE49-F238E27FC236}">
                <a16:creationId xmlns:a16="http://schemas.microsoft.com/office/drawing/2014/main" id="{CCED28CD-B0C7-1173-7215-6A210312FE23}"/>
              </a:ext>
            </a:extLst>
          </p:cNvPr>
          <p:cNvSpPr txBox="1"/>
          <p:nvPr/>
        </p:nvSpPr>
        <p:spPr>
          <a:xfrm>
            <a:off x="2617393" y="3391177"/>
            <a:ext cx="111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1H</a:t>
            </a:r>
            <a:r>
              <a:rPr lang="en-US" b="1" dirty="0"/>
              <a:t> from ethanol</a:t>
            </a:r>
          </a:p>
        </p:txBody>
      </p:sp>
      <p:sp>
        <p:nvSpPr>
          <p:cNvPr id="5121" name="TextBox 5120">
            <a:extLst>
              <a:ext uri="{FF2B5EF4-FFF2-40B4-BE49-F238E27FC236}">
                <a16:creationId xmlns:a16="http://schemas.microsoft.com/office/drawing/2014/main" id="{B8C793C8-7C66-94BB-9BD0-FA5FD0B43EEB}"/>
              </a:ext>
            </a:extLst>
          </p:cNvPr>
          <p:cNvSpPr txBox="1"/>
          <p:nvPr/>
        </p:nvSpPr>
        <p:spPr>
          <a:xfrm>
            <a:off x="1595753" y="2684331"/>
            <a:ext cx="111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2H</a:t>
            </a:r>
            <a:r>
              <a:rPr lang="en-US" b="1" dirty="0"/>
              <a:t> </a:t>
            </a:r>
            <a:r>
              <a:rPr lang="en-US" b="1"/>
              <a:t>from water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783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4B7B8BC-3FD4-7186-6FF2-536A0360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3" y="44511"/>
            <a:ext cx="1920673" cy="7485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BE378-317E-8122-E90D-440871D5F4D9}"/>
              </a:ext>
            </a:extLst>
          </p:cNvPr>
          <p:cNvSpPr txBox="1">
            <a:spLocks/>
          </p:cNvSpPr>
          <p:nvPr/>
        </p:nvSpPr>
        <p:spPr>
          <a:xfrm>
            <a:off x="206931" y="418784"/>
            <a:ext cx="10515600" cy="61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Proton NMR spectrum of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Irganox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1010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AAB4F-BC64-84A8-4F0D-2A640F9EED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98" t="15694" r="24336" b="9935"/>
          <a:stretch/>
        </p:blipFill>
        <p:spPr>
          <a:xfrm>
            <a:off x="1820134" y="950717"/>
            <a:ext cx="8350940" cy="567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2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392</Words>
  <Application>Microsoft Macintosh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Segoe UI</vt:lpstr>
      <vt:lpstr>Office Theme</vt:lpstr>
      <vt:lpstr>Leveraging NMR for Deformulation and Durability Assessment of Geosynthetic Materials Dr Frank Bambino and Dr John Scheirs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NMR for Deformulation and Durability Assessment of Geosynthetic Materials Dr Frank Bambino and Dr John Scheirs</dc:title>
  <dc:creator>Frank Bambino</dc:creator>
  <cp:lastModifiedBy>John Scheirs</cp:lastModifiedBy>
  <cp:revision>4</cp:revision>
  <dcterms:created xsi:type="dcterms:W3CDTF">2024-05-15T00:06:51Z</dcterms:created>
  <dcterms:modified xsi:type="dcterms:W3CDTF">2024-05-29T22:37:38Z</dcterms:modified>
</cp:coreProperties>
</file>